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4" r:id="rId7"/>
    <p:sldId id="263" r:id="rId8"/>
    <p:sldId id="262" r:id="rId9"/>
    <p:sldId id="266" r:id="rId10"/>
    <p:sldId id="265" r:id="rId1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B795-9B8B-4F15-AEC9-DEF29014E263}" type="datetimeFigureOut">
              <a:rPr lang="zh-CN" altLang="en-US" smtClean="0"/>
              <a:t>2017-07-26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12FF8-A9B8-4BE1-9824-4D0B281795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47020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B795-9B8B-4F15-AEC9-DEF29014E263}" type="datetimeFigureOut">
              <a:rPr lang="zh-CN" altLang="en-US" smtClean="0"/>
              <a:t>2017-07-26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12FF8-A9B8-4BE1-9824-4D0B281795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96128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B795-9B8B-4F15-AEC9-DEF29014E263}" type="datetimeFigureOut">
              <a:rPr lang="zh-CN" altLang="en-US" smtClean="0"/>
              <a:t>2017-07-26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12FF8-A9B8-4BE1-9824-4D0B281795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2179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B795-9B8B-4F15-AEC9-DEF29014E263}" type="datetimeFigureOut">
              <a:rPr lang="zh-CN" altLang="en-US" smtClean="0"/>
              <a:t>2017-07-26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12FF8-A9B8-4BE1-9824-4D0B281795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99020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B795-9B8B-4F15-AEC9-DEF29014E263}" type="datetimeFigureOut">
              <a:rPr lang="zh-CN" altLang="en-US" smtClean="0"/>
              <a:t>2017-07-26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12FF8-A9B8-4BE1-9824-4D0B281795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6459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B795-9B8B-4F15-AEC9-DEF29014E263}" type="datetimeFigureOut">
              <a:rPr lang="zh-CN" altLang="en-US" smtClean="0"/>
              <a:t>2017-07-26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12FF8-A9B8-4BE1-9824-4D0B281795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34177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B795-9B8B-4F15-AEC9-DEF29014E263}" type="datetimeFigureOut">
              <a:rPr lang="zh-CN" altLang="en-US" smtClean="0"/>
              <a:t>2017-07-26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12FF8-A9B8-4BE1-9824-4D0B281795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6833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B795-9B8B-4F15-AEC9-DEF29014E263}" type="datetimeFigureOut">
              <a:rPr lang="zh-CN" altLang="en-US" smtClean="0"/>
              <a:t>2017-07-26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12FF8-A9B8-4BE1-9824-4D0B281795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9622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B795-9B8B-4F15-AEC9-DEF29014E263}" type="datetimeFigureOut">
              <a:rPr lang="zh-CN" altLang="en-US" smtClean="0"/>
              <a:t>2017-07-26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12FF8-A9B8-4BE1-9824-4D0B281795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01679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B795-9B8B-4F15-AEC9-DEF29014E263}" type="datetimeFigureOut">
              <a:rPr lang="zh-CN" altLang="en-US" smtClean="0"/>
              <a:t>2017-07-26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12FF8-A9B8-4BE1-9824-4D0B281795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1946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B795-9B8B-4F15-AEC9-DEF29014E263}" type="datetimeFigureOut">
              <a:rPr lang="zh-CN" altLang="en-US" smtClean="0"/>
              <a:t>2017-07-26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12FF8-A9B8-4BE1-9824-4D0B281795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97639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1B795-9B8B-4F15-AEC9-DEF29014E263}" type="datetimeFigureOut">
              <a:rPr lang="zh-CN" altLang="en-US" smtClean="0"/>
              <a:t>2017-07-26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412FF8-A9B8-4BE1-9824-4D0B281795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7123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省级科技计划</a:t>
            </a:r>
            <a:r>
              <a:rPr lang="zh-CN" altLang="en-US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后补助</a:t>
            </a:r>
            <a:r>
              <a:rPr lang="zh-CN" altLang="en-US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项目管理办法</a:t>
            </a:r>
            <a:r>
              <a:rPr lang="en-US" altLang="zh-CN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/>
            </a:r>
            <a:br>
              <a:rPr lang="en-US" altLang="zh-CN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后补助项目财务审计相关要求和规定</a:t>
            </a:r>
            <a:endParaRPr lang="zh-CN" altLang="en-US" sz="4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 anchor="b"/>
          <a:lstStyle/>
          <a:p>
            <a:r>
              <a:rPr lang="en-US" altLang="zh-CN" dirty="0" smtClean="0"/>
              <a:t>2017.07.26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00465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n-US" altLang="zh-CN" sz="3600" dirty="0" smtClean="0"/>
              <a:t>                    </a:t>
            </a:r>
            <a:r>
              <a:rPr lang="zh-CN" altLang="en-US" sz="3600" dirty="0" smtClean="0"/>
              <a:t>谢谢，不妥之处敬请批评指正！</a:t>
            </a:r>
            <a:endParaRPr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10329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一、后补助项目管理办法</a:t>
            </a:r>
            <a:endParaRPr lang="zh-CN" altLang="en-US" sz="36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idx="1"/>
          </p:nvPr>
        </p:nvSpPr>
        <p:spPr/>
        <p:txBody>
          <a:bodyPr anchor="t">
            <a:normAutofit fontScale="92500"/>
          </a:bodyPr>
          <a:lstStyle/>
          <a:p>
            <a:pPr marL="457200" lvl="1" indent="0">
              <a:lnSpc>
                <a:spcPct val="150000"/>
              </a:lnSpc>
              <a:buNone/>
            </a:pP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（一）出台背景</a:t>
            </a:r>
            <a:endParaRPr lang="en-US" altLang="zh-CN" sz="28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lvl="1">
              <a:lnSpc>
                <a:spcPct val="150000"/>
              </a:lnSpc>
            </a:pPr>
            <a:r>
              <a:rPr lang="en-US" altLang="zh-CN" sz="2800" dirty="0" smtClean="0"/>
              <a:t>1、</a:t>
            </a:r>
            <a:r>
              <a:rPr lang="zh-CN" altLang="en-US" sz="2800" dirty="0" smtClean="0"/>
              <a:t>国家      </a:t>
            </a:r>
            <a:r>
              <a:rPr lang="en-US" altLang="zh-CN" sz="2800" dirty="0" smtClean="0"/>
              <a:t>《</a:t>
            </a:r>
            <a:r>
              <a:rPr lang="zh-CN" altLang="en-US" sz="2800" dirty="0" smtClean="0"/>
              <a:t>国家科技计划及专项资金后补助管理规定</a:t>
            </a:r>
            <a:r>
              <a:rPr lang="en-US" altLang="zh-CN" sz="2800" dirty="0" smtClean="0"/>
              <a:t>》</a:t>
            </a:r>
          </a:p>
          <a:p>
            <a:pPr lvl="1">
              <a:lnSpc>
                <a:spcPct val="150000"/>
              </a:lnSpc>
            </a:pPr>
            <a:r>
              <a:rPr lang="en-US" altLang="zh-CN" sz="2800" dirty="0" smtClean="0"/>
              <a:t>2、</a:t>
            </a:r>
            <a:r>
              <a:rPr lang="zh-CN" altLang="en-US" sz="2800" dirty="0" smtClean="0"/>
              <a:t>青海省   </a:t>
            </a:r>
            <a:r>
              <a:rPr lang="en-US" altLang="zh-CN" sz="2800" dirty="0" smtClean="0"/>
              <a:t> 2016</a:t>
            </a:r>
            <a:r>
              <a:rPr lang="zh-CN" altLang="en-US" sz="2800" dirty="0" smtClean="0"/>
              <a:t>年</a:t>
            </a:r>
            <a:r>
              <a:rPr lang="en-US" altLang="zh-CN" sz="2800" dirty="0" smtClean="0"/>
              <a:t>1</a:t>
            </a:r>
            <a:r>
              <a:rPr lang="zh-CN" altLang="en-US" sz="2800" dirty="0" smtClean="0"/>
              <a:t>月印发了</a:t>
            </a:r>
            <a:r>
              <a:rPr lang="en-US" altLang="zh-CN" sz="2800" dirty="0" smtClean="0"/>
              <a:t>《</a:t>
            </a:r>
            <a:r>
              <a:rPr lang="zh-CN" altLang="en-US" sz="2800" dirty="0" smtClean="0"/>
              <a:t>青海省科技计划和专项资金后补助管理办法</a:t>
            </a:r>
            <a:r>
              <a:rPr lang="en-US" altLang="zh-CN" sz="2800" dirty="0" smtClean="0"/>
              <a:t>》 </a:t>
            </a:r>
          </a:p>
          <a:p>
            <a:pPr lvl="1">
              <a:lnSpc>
                <a:spcPct val="150000"/>
              </a:lnSpc>
            </a:pPr>
            <a:r>
              <a:rPr lang="en-US" altLang="zh-CN" sz="2800" dirty="0" smtClean="0"/>
              <a:t>3、</a:t>
            </a:r>
            <a:r>
              <a:rPr lang="zh-CN" altLang="en-US" sz="2800" dirty="0" smtClean="0"/>
              <a:t>设立后补助项目的目的：创新财政科技资金投入方式、进一步发挥财政资金的引导作用，建立以企业为主体的技术创新体系。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4277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一、后补助项目管理办法</a:t>
            </a:r>
            <a:endParaRPr lang="zh-CN" altLang="en-US" sz="36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（二）后补助定义</a:t>
            </a:r>
            <a:endParaRPr lang="en-US" altLang="zh-CN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 smtClean="0"/>
              <a:t>后补助：从事研究开发的单位先行投入资金，组织开展研究开发活动，取得成效并按程序通过验收后，给予相应补助的财政支持方式。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/>
              <a:t>后</a:t>
            </a:r>
            <a:r>
              <a:rPr lang="zh-CN" altLang="en-US" dirty="0" smtClean="0"/>
              <a:t>补助方式：事前立项事后补助     奖励性后补助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补助标准：按照项目实际研发投入给予</a:t>
            </a:r>
            <a:r>
              <a:rPr lang="en-US" altLang="zh-CN" dirty="0" smtClean="0"/>
              <a:t>20%</a:t>
            </a:r>
            <a:r>
              <a:rPr lang="zh-CN" altLang="en-US" dirty="0" smtClean="0"/>
              <a:t>的补助，三型企业给予</a:t>
            </a:r>
            <a:r>
              <a:rPr lang="en-US" altLang="zh-CN" dirty="0" smtClean="0"/>
              <a:t>30%</a:t>
            </a:r>
            <a:r>
              <a:rPr lang="zh-CN" altLang="en-US" dirty="0" smtClean="0"/>
              <a:t>的补助。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56933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二、后补助项目财务审计注意问题</a:t>
            </a:r>
            <a:endParaRPr lang="zh-CN" altLang="en-US" sz="36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zh-CN" sz="2600" dirty="0" smtClean="0"/>
              <a:t> </a:t>
            </a:r>
            <a:r>
              <a:rPr lang="zh-CN" altLang="en-US" sz="2600" dirty="0" smtClean="0"/>
              <a:t>后补助项目验收程序：技术验收</a:t>
            </a:r>
            <a:r>
              <a:rPr lang="en-US" altLang="zh-CN" sz="2600" dirty="0" smtClean="0"/>
              <a:t>+</a:t>
            </a:r>
            <a:r>
              <a:rPr lang="zh-CN" altLang="en-US" sz="2600" dirty="0" smtClean="0"/>
              <a:t>会计师实务所出具的鉴证报告</a:t>
            </a:r>
            <a:endParaRPr lang="en-US" altLang="zh-CN" sz="2600" dirty="0"/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600" dirty="0" smtClean="0">
                <a:solidFill>
                  <a:srgbClr val="FF0000"/>
                </a:solidFill>
              </a:rPr>
              <a:t>        </a:t>
            </a:r>
            <a:r>
              <a:rPr lang="zh-CN" altLang="en-US" sz="2600" dirty="0" smtClean="0">
                <a:solidFill>
                  <a:srgbClr val="FF0000"/>
                </a:solidFill>
              </a:rPr>
              <a:t>与科技一般项目验收程序有区别</a:t>
            </a:r>
            <a:r>
              <a:rPr lang="zh-CN" altLang="en-US" sz="2600" dirty="0" smtClean="0"/>
              <a:t>（没有财务验收环节）</a:t>
            </a:r>
            <a:endParaRPr lang="en-US" altLang="zh-CN" sz="2600" dirty="0" smtClean="0"/>
          </a:p>
          <a:p>
            <a:pPr>
              <a:lnSpc>
                <a:spcPct val="150000"/>
              </a:lnSpc>
            </a:pPr>
            <a:r>
              <a:rPr lang="zh-CN" altLang="en-US" sz="2600" dirty="0" smtClean="0"/>
              <a:t>鉴证报告里面核定的项目研发投入直接关系到项目资助经费的额度</a:t>
            </a:r>
            <a:endParaRPr lang="en-US" altLang="zh-CN" sz="26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600" dirty="0" smtClean="0">
                <a:solidFill>
                  <a:srgbClr val="FF0000"/>
                </a:solidFill>
              </a:rPr>
              <a:t>        鉴证报告中注意</a:t>
            </a:r>
            <a:r>
              <a:rPr lang="zh-CN" altLang="en-US" sz="26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：非研发类支出不能认定为项目研发投入</a:t>
            </a:r>
            <a:endParaRPr lang="en-US" altLang="zh-CN" sz="2600" dirty="0" smtClean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600" dirty="0" smtClean="0">
                <a:solidFill>
                  <a:srgbClr val="FF0000"/>
                </a:solidFill>
                <a:sym typeface="Wingdings" panose="05000000000000000000" pitchFamily="2" charset="2"/>
              </a:rPr>
              <a:t>          </a:t>
            </a:r>
            <a:r>
              <a:rPr lang="zh-CN" altLang="en-US" sz="2600" dirty="0" smtClean="0">
                <a:sym typeface="Wingdings" panose="05000000000000000000" pitchFamily="2" charset="2"/>
              </a:rPr>
              <a:t>（生产费用、基建费用等与科研无关的支出不能列入）</a:t>
            </a:r>
            <a:endParaRPr lang="en-US" altLang="zh-CN" sz="2600" dirty="0" smtClean="0">
              <a:sym typeface="Wingdings" panose="05000000000000000000" pitchFamily="2" charset="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6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altLang="zh-CN" sz="2600" dirty="0" smtClean="0">
                <a:solidFill>
                  <a:srgbClr val="FF0000"/>
                </a:solidFill>
                <a:sym typeface="Wingdings" panose="05000000000000000000" pitchFamily="2" charset="2"/>
              </a:rPr>
              <a:t>                          </a:t>
            </a:r>
            <a:endParaRPr lang="en-US" altLang="zh-CN" sz="2600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zh-CN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097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三、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后补助</a:t>
            </a: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项目鉴证报告（会计师事务所出具）</a:t>
            </a:r>
            <a:endParaRPr lang="zh-CN" altLang="en-US" sz="3600" dirty="0"/>
          </a:p>
        </p:txBody>
      </p:sp>
      <p:sp>
        <p:nvSpPr>
          <p:cNvPr id="3" name="副标题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CN" sz="2600" dirty="0" smtClean="0"/>
              <a:t>  </a:t>
            </a:r>
            <a:r>
              <a:rPr lang="zh-CN" altLang="en-US" sz="2600" dirty="0" smtClean="0"/>
              <a:t>鉴证报告内容：</a:t>
            </a:r>
            <a:endParaRPr lang="en-US" altLang="zh-CN" sz="2600" dirty="0" smtClean="0"/>
          </a:p>
          <a:p>
            <a:pPr lvl="0">
              <a:lnSpc>
                <a:spcPct val="150000"/>
              </a:lnSpc>
            </a:pPr>
            <a:r>
              <a:rPr lang="zh-CN" altLang="en-US" sz="2600" dirty="0" smtClean="0"/>
              <a:t>（一）</a:t>
            </a:r>
            <a:r>
              <a:rPr lang="zh-CN" altLang="zh-CN" sz="2600" dirty="0"/>
              <a:t>承担单位和项目基本情况</a:t>
            </a:r>
          </a:p>
          <a:p>
            <a:pPr>
              <a:lnSpc>
                <a:spcPct val="150000"/>
              </a:lnSpc>
            </a:pPr>
            <a:r>
              <a:rPr lang="zh-CN" altLang="en-US" sz="2600" dirty="0" smtClean="0"/>
              <a:t>（二）项目实施情况</a:t>
            </a:r>
            <a:endParaRPr lang="en-US" altLang="zh-CN" sz="2600" dirty="0" smtClean="0"/>
          </a:p>
          <a:p>
            <a:pPr>
              <a:lnSpc>
                <a:spcPct val="150000"/>
              </a:lnSpc>
            </a:pPr>
            <a:r>
              <a:rPr lang="zh-CN" altLang="en-US" sz="2600" dirty="0" smtClean="0"/>
              <a:t>（三）需要披露的事项</a:t>
            </a:r>
            <a:endParaRPr lang="en-US" altLang="zh-CN" sz="2600" dirty="0" smtClean="0"/>
          </a:p>
          <a:p>
            <a:pPr>
              <a:lnSpc>
                <a:spcPct val="150000"/>
              </a:lnSpc>
            </a:pPr>
            <a:r>
              <a:rPr lang="en-US" altLang="zh-CN" sz="2600" dirty="0" smtClean="0"/>
              <a:t>（</a:t>
            </a:r>
            <a:r>
              <a:rPr lang="zh-CN" altLang="en-US" sz="2600" dirty="0" smtClean="0"/>
              <a:t>四</a:t>
            </a:r>
            <a:r>
              <a:rPr lang="en-US" altLang="zh-CN" sz="2600" dirty="0" smtClean="0"/>
              <a:t>）</a:t>
            </a:r>
            <a:r>
              <a:rPr lang="zh-CN" altLang="en-US" sz="2600" dirty="0" smtClean="0"/>
              <a:t>审计结论</a:t>
            </a:r>
            <a:endParaRPr lang="zh-CN" altLang="en-US" sz="2600" dirty="0"/>
          </a:p>
        </p:txBody>
      </p:sp>
    </p:spTree>
    <p:extLst>
      <p:ext uri="{BB962C8B-B14F-4D97-AF65-F5344CB8AC3E}">
        <p14:creationId xmlns:p14="http://schemas.microsoft.com/office/powerpoint/2010/main" val="3780489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三、后补助项目鉴证</a:t>
            </a: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报告</a:t>
            </a: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（会计师事务所出具）</a:t>
            </a:r>
            <a:endParaRPr lang="zh-CN" altLang="en-US" sz="3600" dirty="0"/>
          </a:p>
        </p:txBody>
      </p:sp>
      <p:sp>
        <p:nvSpPr>
          <p:cNvPr id="3" name="副标题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lnSpc>
                <a:spcPct val="150000"/>
              </a:lnSpc>
            </a:pPr>
            <a:r>
              <a:rPr lang="en-US" altLang="zh-CN" dirty="0" smtClean="0"/>
              <a:t> </a:t>
            </a:r>
            <a:r>
              <a:rPr lang="zh-CN" altLang="en-US" dirty="0"/>
              <a:t>（一）</a:t>
            </a:r>
            <a:r>
              <a:rPr lang="zh-CN" altLang="zh-CN" dirty="0"/>
              <a:t>承担单位和项目基本情况</a:t>
            </a:r>
          </a:p>
          <a:p>
            <a:pPr>
              <a:lnSpc>
                <a:spcPct val="150000"/>
              </a:lnSpc>
            </a:pPr>
            <a:r>
              <a:rPr lang="en-US" altLang="zh-CN" dirty="0" smtClean="0"/>
              <a:t>1、</a:t>
            </a:r>
            <a:r>
              <a:rPr lang="zh-CN" altLang="en-US" dirty="0" smtClean="0"/>
              <a:t>承担单位基本情况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en-US" altLang="zh-CN" dirty="0" smtClean="0"/>
              <a:t>2、</a:t>
            </a:r>
            <a:r>
              <a:rPr lang="zh-CN" altLang="en-US" dirty="0" smtClean="0"/>
              <a:t>项目基本情况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en-US" altLang="zh-CN" dirty="0" smtClean="0"/>
              <a:t>3、</a:t>
            </a:r>
            <a:r>
              <a:rPr lang="zh-CN" altLang="en-US" dirty="0" smtClean="0"/>
              <a:t>单位内部科研经费管理制度建设及执行情况</a:t>
            </a:r>
            <a:endParaRPr lang="en-US" altLang="zh-CN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  </a:t>
            </a:r>
            <a:r>
              <a:rPr lang="zh-CN" altLang="en-US" dirty="0" smtClean="0"/>
              <a:t>注意：间接费用和绩效支出管理办法</a:t>
            </a:r>
            <a:r>
              <a:rPr lang="en-US" altLang="zh-CN" dirty="0" smtClean="0"/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dirty="0" smtClean="0"/>
              <a:t>       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3807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三、后补助项目鉴证</a:t>
            </a: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报告</a:t>
            </a: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（会计师事务所出具）</a:t>
            </a:r>
            <a:endParaRPr lang="zh-CN" altLang="en-US" sz="3600" dirty="0"/>
          </a:p>
        </p:txBody>
      </p:sp>
      <p:sp>
        <p:nvSpPr>
          <p:cNvPr id="3" name="副标题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50000"/>
              </a:lnSpc>
            </a:pPr>
            <a:r>
              <a:rPr lang="zh-CN" altLang="en-US" dirty="0" smtClean="0"/>
              <a:t>（二）</a:t>
            </a:r>
            <a:r>
              <a:rPr lang="zh-CN" altLang="zh-CN" dirty="0" smtClean="0"/>
              <a:t>项目</a:t>
            </a:r>
            <a:r>
              <a:rPr lang="zh-CN" altLang="zh-CN" dirty="0"/>
              <a:t>实施情况</a:t>
            </a:r>
          </a:p>
          <a:p>
            <a:pPr>
              <a:lnSpc>
                <a:spcPct val="150000"/>
              </a:lnSpc>
            </a:pPr>
            <a:r>
              <a:rPr lang="en-US" altLang="zh-CN" dirty="0"/>
              <a:t>1</a:t>
            </a:r>
            <a:r>
              <a:rPr lang="zh-CN" altLang="zh-CN" dirty="0"/>
              <a:t>、项目合同任务完成情况</a:t>
            </a:r>
            <a:r>
              <a:rPr lang="zh-CN" altLang="zh-CN" dirty="0" smtClean="0"/>
              <a:t>（技术</a:t>
            </a:r>
            <a:r>
              <a:rPr lang="zh-CN" altLang="zh-CN" dirty="0"/>
              <a:t>验收</a:t>
            </a:r>
            <a:r>
              <a:rPr lang="zh-CN" altLang="zh-CN" dirty="0" smtClean="0"/>
              <a:t>意见） </a:t>
            </a:r>
            <a:endParaRPr lang="zh-CN" altLang="zh-CN" dirty="0"/>
          </a:p>
          <a:p>
            <a:pPr>
              <a:lnSpc>
                <a:spcPct val="150000"/>
              </a:lnSpc>
            </a:pPr>
            <a:r>
              <a:rPr lang="en-US" altLang="zh-CN" dirty="0"/>
              <a:t>2</a:t>
            </a:r>
            <a:r>
              <a:rPr lang="zh-CN" altLang="zh-CN" dirty="0"/>
              <a:t>、项目经费投入情况（</a:t>
            </a:r>
            <a:r>
              <a:rPr lang="zh-CN" altLang="zh-CN" dirty="0" smtClean="0"/>
              <a:t>预算情况</a:t>
            </a:r>
            <a:r>
              <a:rPr lang="zh-CN" altLang="zh-CN" dirty="0"/>
              <a:t>、最终认定的项目研发投入是多少）</a:t>
            </a:r>
          </a:p>
          <a:p>
            <a:pPr>
              <a:lnSpc>
                <a:spcPct val="150000"/>
              </a:lnSpc>
            </a:pPr>
            <a:r>
              <a:rPr lang="en-US" altLang="zh-CN" dirty="0"/>
              <a:t>3</a:t>
            </a:r>
            <a:r>
              <a:rPr lang="zh-CN" altLang="zh-CN" dirty="0"/>
              <a:t>、主要经济指标完成情况（包括项目实施期间实现销售收入、新增利润、新增税金，合同上是怎么定的，实际完成了多少）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74430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三、后补助项目鉴证报告</a:t>
            </a:r>
            <a:endParaRPr lang="zh-CN" altLang="en-US" sz="3600" dirty="0"/>
          </a:p>
        </p:txBody>
      </p:sp>
      <p:sp>
        <p:nvSpPr>
          <p:cNvPr id="3" name="副标题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zh-CN" dirty="0" smtClean="0"/>
              <a:t> </a:t>
            </a:r>
            <a:r>
              <a:rPr lang="zh-CN" altLang="zh-CN" dirty="0"/>
              <a:t>（三）需要披露的事项</a:t>
            </a:r>
          </a:p>
          <a:p>
            <a:pPr>
              <a:lnSpc>
                <a:spcPct val="150000"/>
              </a:lnSpc>
            </a:pPr>
            <a:r>
              <a:rPr lang="en-US" altLang="zh-CN" dirty="0"/>
              <a:t>1</a:t>
            </a:r>
            <a:r>
              <a:rPr lang="zh-CN" altLang="zh-CN" dirty="0"/>
              <a:t>、简要阐述承担单位财务管理情况</a:t>
            </a:r>
            <a:r>
              <a:rPr lang="zh-CN" altLang="zh-CN" dirty="0" smtClean="0"/>
              <a:t>，明确</a:t>
            </a:r>
            <a:r>
              <a:rPr lang="zh-CN" altLang="zh-CN" dirty="0"/>
              <a:t>指出项目</a:t>
            </a:r>
            <a:r>
              <a:rPr lang="zh-CN" altLang="zh-CN" dirty="0" smtClean="0"/>
              <a:t>经费</a:t>
            </a:r>
            <a:r>
              <a:rPr lang="zh-CN" altLang="en-US" dirty="0" smtClean="0"/>
              <a:t>是否单独建账、单独核算。</a:t>
            </a:r>
            <a:endParaRPr lang="zh-CN" altLang="zh-CN" dirty="0"/>
          </a:p>
          <a:p>
            <a:pPr>
              <a:lnSpc>
                <a:spcPct val="150000"/>
              </a:lnSpc>
            </a:pPr>
            <a:r>
              <a:rPr lang="en-US" altLang="zh-CN" dirty="0"/>
              <a:t>2</a:t>
            </a:r>
            <a:r>
              <a:rPr lang="zh-CN" altLang="zh-CN" dirty="0"/>
              <a:t>、其他需要说明的内容</a:t>
            </a:r>
            <a:r>
              <a:rPr lang="zh-CN" altLang="zh-CN" dirty="0" smtClean="0"/>
              <a:t>。</a:t>
            </a:r>
            <a:r>
              <a:rPr lang="zh-CN" altLang="en-US" dirty="0" smtClean="0"/>
              <a:t>（特殊情况）</a:t>
            </a:r>
            <a:endParaRPr lang="zh-CN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34286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三、后补助项目鉴证</a:t>
            </a: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报告</a:t>
            </a: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（会计师事务所出具）</a:t>
            </a:r>
            <a:endParaRPr lang="zh-CN" altLang="en-US" sz="3600" dirty="0"/>
          </a:p>
        </p:txBody>
      </p:sp>
      <p:sp>
        <p:nvSpPr>
          <p:cNvPr id="3" name="副标题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zh-CN" dirty="0" smtClean="0"/>
              <a:t> </a:t>
            </a:r>
            <a:r>
              <a:rPr lang="zh-CN" altLang="zh-CN" dirty="0"/>
              <a:t>（四）审计结论</a:t>
            </a:r>
          </a:p>
          <a:p>
            <a:pPr>
              <a:lnSpc>
                <a:spcPct val="150000"/>
              </a:lnSpc>
            </a:pPr>
            <a:r>
              <a:rPr lang="en-US" altLang="zh-CN" dirty="0" smtClean="0"/>
              <a:t>       </a:t>
            </a:r>
            <a:r>
              <a:rPr lang="zh-CN" altLang="en-US" dirty="0"/>
              <a:t>对</a:t>
            </a:r>
            <a:r>
              <a:rPr lang="zh-CN" altLang="zh-CN" dirty="0" smtClean="0"/>
              <a:t>企业</a:t>
            </a:r>
            <a:r>
              <a:rPr lang="zh-CN" altLang="zh-CN" dirty="0"/>
              <a:t>项目财务管理、项目经费决算情况、研发投入审计总额等方面发表总体审计意见。</a:t>
            </a:r>
          </a:p>
          <a:p>
            <a:pPr>
              <a:lnSpc>
                <a:spcPct val="150000"/>
              </a:lnSpc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20122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535</Words>
  <Application>Microsoft Office PowerPoint</Application>
  <PresentationFormat>宽屏</PresentationFormat>
  <Paragraphs>45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6" baseType="lpstr">
      <vt:lpstr>等线</vt:lpstr>
      <vt:lpstr>等线 Light</vt:lpstr>
      <vt:lpstr>黑体</vt:lpstr>
      <vt:lpstr>Arial</vt:lpstr>
      <vt:lpstr>Wingdings</vt:lpstr>
      <vt:lpstr>Office 主题​​</vt:lpstr>
      <vt:lpstr>省级科技计划后补助项目管理办法 后补助项目财务审计相关要求和规定</vt:lpstr>
      <vt:lpstr>一、后补助项目管理办法</vt:lpstr>
      <vt:lpstr>一、后补助项目管理办法</vt:lpstr>
      <vt:lpstr>二、后补助项目财务审计注意问题</vt:lpstr>
      <vt:lpstr>三、后补助项目鉴证报告（会计师事务所出具）</vt:lpstr>
      <vt:lpstr>三、后补助项目鉴证报告（会计师事务所出具）</vt:lpstr>
      <vt:lpstr>三、后补助项目鉴证报告（会计师事务所出具）</vt:lpstr>
      <vt:lpstr>三、后补助项目鉴证报告</vt:lpstr>
      <vt:lpstr>三、后补助项目鉴证报告（会计师事务所出具）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省级科技计划后补助项目管理办法及 后补助项目财务审计相关要求和规定</dc:title>
  <dc:creator>NTKO</dc:creator>
  <cp:lastModifiedBy>NTKO</cp:lastModifiedBy>
  <cp:revision>44</cp:revision>
  <dcterms:created xsi:type="dcterms:W3CDTF">2017-07-26T02:24:18Z</dcterms:created>
  <dcterms:modified xsi:type="dcterms:W3CDTF">2017-07-26T05:11:28Z</dcterms:modified>
</cp:coreProperties>
</file>